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78" r:id="rId4"/>
    <p:sldId id="258" r:id="rId5"/>
    <p:sldId id="277" r:id="rId6"/>
    <p:sldId id="259" r:id="rId7"/>
    <p:sldId id="260" r:id="rId8"/>
    <p:sldId id="261" r:id="rId9"/>
    <p:sldId id="262" r:id="rId10"/>
    <p:sldId id="276" r:id="rId11"/>
    <p:sldId id="263" r:id="rId12"/>
    <p:sldId id="275" r:id="rId13"/>
    <p:sldId id="264" r:id="rId14"/>
    <p:sldId id="265" r:id="rId15"/>
    <p:sldId id="266" r:id="rId16"/>
    <p:sldId id="274" r:id="rId17"/>
    <p:sldId id="267" r:id="rId18"/>
    <p:sldId id="273" r:id="rId19"/>
    <p:sldId id="268" r:id="rId20"/>
    <p:sldId id="272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54" autoAdjust="0"/>
  </p:normalViewPr>
  <p:slideViewPr>
    <p:cSldViewPr snapToGrid="0">
      <p:cViewPr varScale="1">
        <p:scale>
          <a:sx n="62" d="100"/>
          <a:sy n="62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01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0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2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7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10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39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65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646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05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7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0FC91-2293-4010-9CFB-50F3022F5B8B}" type="datetimeFigureOut">
              <a:rPr lang="en-NG" smtClean="0"/>
              <a:t>04/02/2026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DF7E3FB-74C1-457E-A014-879CDB136C7A}" type="slidenum">
              <a:rPr lang="en-NG" smtClean="0"/>
              <a:t>‹#›</a:t>
            </a:fld>
            <a:endParaRPr lang="en-NG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9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863B-1F19-4C7E-B9AC-A817D952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ANTENATAL CARE</a:t>
            </a:r>
            <a:endParaRPr lang="en-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639E-E7B6-44F5-870D-52F102FB4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0681" y="5307572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BY AWONIRAN FLORENCE (RN/RM/BNSC)</a:t>
            </a:r>
            <a:endParaRPr lang="en-NG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2ACA1B-0093-467C-A50E-2FD21DB2E8FA}"/>
              </a:ext>
            </a:extLst>
          </p:cNvPr>
          <p:cNvSpPr/>
          <p:nvPr/>
        </p:nvSpPr>
        <p:spPr>
          <a:xfrm>
            <a:off x="6253216" y="3165164"/>
            <a:ext cx="6217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lgerian" panose="04020705040A02060702" pitchFamily="82" charset="0"/>
              </a:rPr>
              <a:t>ANTENATAL CARE</a:t>
            </a:r>
            <a:endParaRPr lang="en-NG" sz="4800" dirty="0">
              <a:latin typeface="Algerian" panose="04020705040A02060702" pitchFamily="8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5A1829-0516-445E-8970-D4D643293C85}"/>
              </a:ext>
            </a:extLst>
          </p:cNvPr>
          <p:cNvGrpSpPr/>
          <p:nvPr/>
        </p:nvGrpSpPr>
        <p:grpSpPr>
          <a:xfrm>
            <a:off x="0" y="1853754"/>
            <a:ext cx="4629150" cy="4321422"/>
            <a:chOff x="0" y="0"/>
            <a:chExt cx="10579100" cy="13716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18A09F-9105-4765-867D-9C0975F49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4306" r="24306"/>
            <a:stretch>
              <a:fillRect/>
            </a:stretch>
          </p:blipFill>
          <p:spPr>
            <a:xfrm>
              <a:off x="0" y="0"/>
              <a:ext cx="10579100" cy="137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171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3F9A-11F0-4A5B-ABD2-7CE45A63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HISTORY TAKING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90C82-7C75-475B-B3D3-4C1B90E4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Menstrual history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Family history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Drug/allergy history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Immunization history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Contraceptive history</a:t>
            </a:r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45295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F875-A7CD-4F3C-A703-D7A25D5F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EXAMINATION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10E1D-7F38-42E2-856E-22CF35D4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102772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These include checking the patient’s vital signs;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Heart 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Respiratory 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Blood pressure (2 consecutive readings of systolic- 140mmHg, and diastolic- &gt;90)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1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952F-29C4-411D-87D8-F330FE1C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EXAMINATION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087B-0811-4CB6-AB96-F66A02CB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102772" cy="34506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Pallor (conjunctiva, nails, tongue, oral mucosa, palms, SpO2)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Edema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Urinalysis blood, albumin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Regular weight check at each visit (11kg for the entire pregnancy)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Breast examination</a:t>
            </a:r>
            <a:endParaRPr lang="en-NG" sz="2400" dirty="0"/>
          </a:p>
          <a:p>
            <a:pPr marL="0" indent="0">
              <a:buNone/>
            </a:pPr>
            <a:endParaRPr lang="en-N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28EFF8-B4D7-477F-A350-A6444F546BC6}"/>
              </a:ext>
            </a:extLst>
          </p:cNvPr>
          <p:cNvGrpSpPr/>
          <p:nvPr/>
        </p:nvGrpSpPr>
        <p:grpSpPr>
          <a:xfrm>
            <a:off x="7554353" y="1853754"/>
            <a:ext cx="4637648" cy="4337496"/>
            <a:chOff x="0" y="0"/>
            <a:chExt cx="9691092" cy="63270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1BC968-337C-4400-AC52-5B87E8C3A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095" b="1095"/>
            <a:stretch>
              <a:fillRect/>
            </a:stretch>
          </p:blipFill>
          <p:spPr>
            <a:xfrm>
              <a:off x="0" y="0"/>
              <a:ext cx="9691092" cy="6327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39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42A0-00FA-4F7E-9F21-EABA504F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ABDOMINAL EXAMINATION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52FD-4E90-4B6A-A505-DD850003D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523609" cy="345061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Palpation: Fundal height, sound, lie, and presentation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Multiple pregnancy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Inspection of abdominal scar or any other relevant findings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0F9A10-6719-4980-8126-3DF0F8B9F8AC}"/>
              </a:ext>
            </a:extLst>
          </p:cNvPr>
          <p:cNvGrpSpPr/>
          <p:nvPr/>
        </p:nvGrpSpPr>
        <p:grpSpPr>
          <a:xfrm>
            <a:off x="8328074" y="1853754"/>
            <a:ext cx="3863926" cy="4199727"/>
            <a:chOff x="0" y="0"/>
            <a:chExt cx="8172966" cy="8163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11D133-1A2A-4670-90CD-58F3ADAFC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6711" r="16711"/>
            <a:stretch>
              <a:fillRect/>
            </a:stretch>
          </p:blipFill>
          <p:spPr>
            <a:xfrm>
              <a:off x="0" y="0"/>
              <a:ext cx="8172966" cy="8163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88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53DE-D0B8-486B-BC4E-2C616325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LABORATORY INVESTIGATIONS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F60A-6489-4825-AFAE-1C4F92B55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Hb estimation</a:t>
            </a:r>
          </a:p>
          <a:p>
            <a:r>
              <a:rPr lang="en-US" sz="2400" dirty="0"/>
              <a:t>Blood grouping and Rh typing</a:t>
            </a:r>
          </a:p>
          <a:p>
            <a:r>
              <a:rPr lang="en-US" sz="2400" dirty="0"/>
              <a:t>Urine analysis</a:t>
            </a:r>
          </a:p>
          <a:p>
            <a:r>
              <a:rPr lang="en-US" sz="2400" dirty="0"/>
              <a:t>VDRL</a:t>
            </a:r>
          </a:p>
          <a:p>
            <a:r>
              <a:rPr lang="en-US" sz="2400" dirty="0"/>
              <a:t>HIV screening</a:t>
            </a:r>
          </a:p>
          <a:p>
            <a:r>
              <a:rPr lang="en-US" sz="2400" dirty="0"/>
              <a:t>HBsAg</a:t>
            </a:r>
          </a:p>
          <a:p>
            <a:r>
              <a:rPr lang="en-US" sz="2400" dirty="0"/>
              <a:t>Ultrasound scan</a:t>
            </a:r>
          </a:p>
          <a:p>
            <a:pPr marL="0" indent="0">
              <a:buNone/>
            </a:pPr>
            <a:endParaRPr lang="en-N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79B3A8-0DED-4223-9B35-FA1253544054}"/>
              </a:ext>
            </a:extLst>
          </p:cNvPr>
          <p:cNvGrpSpPr/>
          <p:nvPr/>
        </p:nvGrpSpPr>
        <p:grpSpPr>
          <a:xfrm>
            <a:off x="6915150" y="1853753"/>
            <a:ext cx="5126795" cy="4199727"/>
            <a:chOff x="0" y="0"/>
            <a:chExt cx="9691092" cy="63270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39D8F6-F457-4B31-8D4D-2E1C40C29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095" b="1095"/>
            <a:stretch>
              <a:fillRect/>
            </a:stretch>
          </p:blipFill>
          <p:spPr>
            <a:xfrm>
              <a:off x="0" y="0"/>
              <a:ext cx="9691092" cy="6327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245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BDE4-2490-4246-9BB4-E7CDE95E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SUBSEQUENT VISITS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1527-9701-4692-B6F9-5EB3C70FD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875301" cy="34506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General examination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Palpation and calculation of gestational 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Identification and treatment of problems to prevent complications such as; </a:t>
            </a:r>
            <a:r>
              <a:rPr lang="en-US" sz="2400" dirty="0" err="1"/>
              <a:t>anaemia</a:t>
            </a:r>
            <a:r>
              <a:rPr lang="en-US" sz="2400" dirty="0"/>
              <a:t>, IUFD, pre eclampsia and eclampsia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4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21D8-BBC0-4258-8A99-7FDE50CE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SUBSEQUENT VISITS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02AE2-00C2-4AE5-AF34-1868B640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Health education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Prophylaxis and treatment of anemia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Development of individualized birth plan</a:t>
            </a:r>
            <a:endParaRPr lang="en-NG" sz="2400" dirty="0"/>
          </a:p>
          <a:p>
            <a:pPr marL="0" indent="0">
              <a:buNone/>
            </a:pPr>
            <a:endParaRPr lang="en-N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7A1110-8AB2-47E8-B2B7-875DFC521372}"/>
              </a:ext>
            </a:extLst>
          </p:cNvPr>
          <p:cNvGrpSpPr/>
          <p:nvPr/>
        </p:nvGrpSpPr>
        <p:grpSpPr>
          <a:xfrm>
            <a:off x="7104185" y="1853753"/>
            <a:ext cx="4960931" cy="4199727"/>
            <a:chOff x="0" y="0"/>
            <a:chExt cx="9691092" cy="63270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2DE360-F903-4C14-B41B-D67F76210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003" b="1003"/>
            <a:stretch>
              <a:fillRect/>
            </a:stretch>
          </p:blipFill>
          <p:spPr>
            <a:xfrm>
              <a:off x="0" y="0"/>
              <a:ext cx="9691092" cy="6327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82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C82E-5620-4A9E-906F-DF8DB598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DIET/HYGIENE/BOWEL CARE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E55A2-6502-4B4D-8A34-964DDF92F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579879" cy="34506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Supplementary iron therapy is needed for all pregnant mothers from 20 weeks onwards.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Daily bath is recommended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Food and environmental hygiene is crucial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696669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4170-345D-42FF-AD31-438C1452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DIET/HYGIENE/BOWEL CARE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317A-7E52-42F0-8B4C-4FF052F1E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790895" cy="34506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Wash the breast with clean tap water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Regular bowel movement may be facilitated by regulation of diets, take fluids, vegetables and milk.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Avoid alcohol, smoking, substance use , and any unprescribed drugs because it may be teratogenic.</a:t>
            </a:r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897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31F1-4F78-4295-A04F-1D403E47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EXERCISE/DRESSING/REST AND SLEEP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45E8-53E4-4223-8976-6CF9B16C9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Walk in moderation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Avoid lifting heavy objects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Avoid prolong standing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Avoid sitting with crossed legs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Avoid tight clothes and belts. Encourage loose or comfortable clothing</a:t>
            </a:r>
          </a:p>
          <a:p>
            <a:pPr marL="0" indent="0">
              <a:buNone/>
            </a:pPr>
            <a:endParaRPr lang="en-US" sz="3100" dirty="0"/>
          </a:p>
          <a:p>
            <a:pPr>
              <a:buFont typeface="Wingdings" panose="05000000000000000000" pitchFamily="2" charset="2"/>
              <a:buChar char="v"/>
            </a:pPr>
            <a:endParaRPr lang="en-US" sz="3100" dirty="0"/>
          </a:p>
          <a:p>
            <a:pPr>
              <a:buFont typeface="Wingdings" panose="05000000000000000000" pitchFamily="2" charset="2"/>
              <a:buChar char="v"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67709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93AF-DF25-4372-8AFC-4BF88A08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INTRODUCTION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9A02E-40EC-42AD-8630-9F02B7C5A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00" y="2461847"/>
            <a:ext cx="7869702" cy="64570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The prenatal period is a preparatory one, both physically in terms of fetal growth and maternal adaptation and psychologically in terms of parenthood. Prenatal is a time of intense learning for the parents and for those close to them, as well as a time for development of family unity. </a:t>
            </a:r>
            <a:endParaRPr lang="en-NG" sz="2400" dirty="0"/>
          </a:p>
        </p:txBody>
      </p:sp>
    </p:spTree>
    <p:extLst>
      <p:ext uri="{BB962C8B-B14F-4D97-AF65-F5344CB8AC3E}">
        <p14:creationId xmlns:p14="http://schemas.microsoft.com/office/powerpoint/2010/main" val="581837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B471-6738-4CC1-A121-74B892E3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EXERCISE/DRESSING/REST AND SLEEP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F7BD-D601-4091-904D-13FE4C2DD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904630" cy="34506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Avoid tight clothes and belts. Encourage loose or comfortable clothing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Avoid high heel shoes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Encourage 8 hours sleep at night,  and 2 hours sleep during the day. Avoid strenuous exercise in the first and last 4 weeks.</a:t>
            </a:r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979844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5EC8-4FFA-4830-9E21-5B8DC5E2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WARNING SIGN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2BD6A-B925-451A-9628-CA55EF35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Headache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Blurry vision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Convulsion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Vaginal bleeding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Fever</a:t>
            </a:r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36561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A241-5A8C-4D2E-B832-53A4718D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SUMMARY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7384-6D74-42CE-8E0F-EC03DEF8E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853754"/>
            <a:ext cx="7399471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Antenatal care is crucial in all stages of pregnancy till delivery to promote the wellbeing of the infant and the mother.</a:t>
            </a:r>
            <a:endParaRPr lang="en-NG" sz="2400" dirty="0"/>
          </a:p>
        </p:txBody>
      </p:sp>
    </p:spTree>
    <p:extLst>
      <p:ext uri="{BB962C8B-B14F-4D97-AF65-F5344CB8AC3E}">
        <p14:creationId xmlns:p14="http://schemas.microsoft.com/office/powerpoint/2010/main" val="605458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BF92-B439-4E0B-B6BD-70B355C4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ANTENATAL CARE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E19B5-8B8F-43E9-9283-D47BE65D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071" y="2602868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lgerian" panose="04020705040A02060702" pitchFamily="82" charset="0"/>
              </a:rPr>
              <a:t>THANK YOU</a:t>
            </a:r>
            <a:endParaRPr lang="en-NG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7708-B89C-4AA2-9AF8-F82003FA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INTRODUCTION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849FA-A7E5-463C-AB99-7DD7DEE23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72003"/>
            <a:ext cx="6496667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Regular prenatal visits ideally begin soon after the first missed menstrual period, offer opportunities to ensure the health of the expectant mother and her infant.</a:t>
            </a:r>
            <a:endParaRPr lang="en-NG" sz="2400" dirty="0"/>
          </a:p>
        </p:txBody>
      </p:sp>
    </p:spTree>
    <p:extLst>
      <p:ext uri="{BB962C8B-B14F-4D97-AF65-F5344CB8AC3E}">
        <p14:creationId xmlns:p14="http://schemas.microsoft.com/office/powerpoint/2010/main" val="2443583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44AB-EE4A-4E0F-9881-B202CFD3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AIMS OF ANTENATAL CARE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FB9E-0AAE-454F-BCF1-DB4590FC8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4" y="2239328"/>
            <a:ext cx="746173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To support and encourage a family's psychological adjustment to childbearing.</a:t>
            </a:r>
          </a:p>
          <a:p>
            <a:r>
              <a:rPr lang="en-US" sz="2400" dirty="0"/>
              <a:t>To promote an awareness of the sociological aspects of childbearing and rearing and the influences that these may have on the family.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3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D7EE-3A39-4B88-A117-569426B8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AIMS OF ANTENATAL CARE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F0E0-89B9-44A8-88E3-95D59708C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102772" cy="345061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To monitor the progress of pregnancy. </a:t>
            </a:r>
          </a:p>
          <a:p>
            <a:r>
              <a:rPr lang="en-US" sz="2400" dirty="0"/>
              <a:t>To prevent, detect and treat any earliest complications in pregnancy.</a:t>
            </a:r>
          </a:p>
          <a:p>
            <a:r>
              <a:rPr lang="en-US" sz="2400" dirty="0"/>
              <a:t>To ensure that the woman reaches the term pregnancy physically and emotionally prepared for her delivery.</a:t>
            </a:r>
          </a:p>
          <a:p>
            <a:r>
              <a:rPr lang="en-US" sz="2400" dirty="0"/>
              <a:t>To motivate the couple about the need for family planning.</a:t>
            </a:r>
            <a:endParaRPr lang="en-NG" sz="2400" dirty="0"/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14349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B30F-B7B8-4544-8B2C-1885F0B7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OBJECTIVES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CE38-54E8-4680-B4FC-8D212B67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610403" cy="34506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To ensure a normal pregnancy with delivery of a heathy baby from a healthy mother.</a:t>
            </a:r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14864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0E00-3C00-4BC1-8626-2B06D808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COMPOSITION OF ANTENATAL CARE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6E7F4-BEAC-48B1-8C47-C6F6E9D89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Antenatal care comprises of the following;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Registration of pregnancy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History taking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Antenatal examinations (General and obstetric)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Laboratory investigations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Health education</a:t>
            </a:r>
            <a:endParaRPr lang="en-NG" sz="2400" dirty="0"/>
          </a:p>
        </p:txBody>
      </p:sp>
    </p:spTree>
    <p:extLst>
      <p:ext uri="{BB962C8B-B14F-4D97-AF65-F5344CB8AC3E}">
        <p14:creationId xmlns:p14="http://schemas.microsoft.com/office/powerpoint/2010/main" val="52647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C396-B5C4-4CB8-934D-DF430636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FIRST VISIT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F0DA-F394-40A3-9ED1-A3EBF7894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History taking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Examination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investigation</a:t>
            </a:r>
            <a:endParaRPr lang="en-NG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560BE5-4474-4CE7-B187-C918D96B0F5C}"/>
              </a:ext>
            </a:extLst>
          </p:cNvPr>
          <p:cNvGrpSpPr/>
          <p:nvPr/>
        </p:nvGrpSpPr>
        <p:grpSpPr>
          <a:xfrm>
            <a:off x="7202658" y="1853753"/>
            <a:ext cx="4440708" cy="4060445"/>
            <a:chOff x="0" y="0"/>
            <a:chExt cx="9691092" cy="63270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140F7B-0A13-491C-8A84-E5642710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911" b="911"/>
            <a:stretch>
              <a:fillRect/>
            </a:stretch>
          </p:blipFill>
          <p:spPr>
            <a:xfrm>
              <a:off x="0" y="0"/>
              <a:ext cx="9691092" cy="6327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52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5E1C-9644-4955-BDEF-5347DA45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186" y="867037"/>
            <a:ext cx="9603275" cy="1049235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HISTORY TAKING</a:t>
            </a:r>
            <a:endParaRPr lang="en-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5CB7-ED2F-4CB7-8DBF-270A0E794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Patient’s information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Patient’s complaints and duration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Past medical history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Obstetric history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50823068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185</TotalTime>
  <Words>608</Words>
  <Application>Microsoft Office PowerPoint</Application>
  <PresentationFormat>Widescreen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Algerian</vt:lpstr>
      <vt:lpstr>Arial</vt:lpstr>
      <vt:lpstr>Courier New</vt:lpstr>
      <vt:lpstr>Gill Sans MT</vt:lpstr>
      <vt:lpstr>Wingdings</vt:lpstr>
      <vt:lpstr>Gallery</vt:lpstr>
      <vt:lpstr>ANTENATAL CARE</vt:lpstr>
      <vt:lpstr>INTRODUCTION</vt:lpstr>
      <vt:lpstr>INTRODUCTION</vt:lpstr>
      <vt:lpstr>AIMS OF ANTENATAL CARE</vt:lpstr>
      <vt:lpstr>AIMS OF ANTENATAL CARE</vt:lpstr>
      <vt:lpstr>OBJECTIVES</vt:lpstr>
      <vt:lpstr>COMPOSITION OF ANTENATAL CARE</vt:lpstr>
      <vt:lpstr>THE FIRST VISIT</vt:lpstr>
      <vt:lpstr>HISTORY TAKING</vt:lpstr>
      <vt:lpstr>HISTORY TAKING</vt:lpstr>
      <vt:lpstr>EXAMINATION</vt:lpstr>
      <vt:lpstr>EXAMINATION</vt:lpstr>
      <vt:lpstr>ABDOMINAL EXAMINATION</vt:lpstr>
      <vt:lpstr>LABORATORY INVESTIGATIONS</vt:lpstr>
      <vt:lpstr>SUBSEQUENT VISITS</vt:lpstr>
      <vt:lpstr>SUBSEQUENT VISITS</vt:lpstr>
      <vt:lpstr>DIET/HYGIENE/BOWEL CARE</vt:lpstr>
      <vt:lpstr>DIET/HYGIENE/BOWEL CARE</vt:lpstr>
      <vt:lpstr>EXERCISE/DRESSING/REST AND SLEEP</vt:lpstr>
      <vt:lpstr>EXERCISE/DRESSING/REST AND SLEEP</vt:lpstr>
      <vt:lpstr>WARNING SIGN</vt:lpstr>
      <vt:lpstr>SUMMARY</vt:lpstr>
      <vt:lpstr>ANTENATAL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ANTENATAL CARE</dc:title>
  <dc:creator>ANC NURSES</dc:creator>
  <cp:lastModifiedBy>ANC NURSES</cp:lastModifiedBy>
  <cp:revision>89</cp:revision>
  <dcterms:created xsi:type="dcterms:W3CDTF">2026-02-04T09:11:29Z</dcterms:created>
  <dcterms:modified xsi:type="dcterms:W3CDTF">2026-02-04T12:20:54Z</dcterms:modified>
</cp:coreProperties>
</file>